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2" r:id="rId9"/>
    <p:sldId id="264" r:id="rId10"/>
    <p:sldId id="268" r:id="rId11"/>
    <p:sldId id="267" r:id="rId12"/>
    <p:sldId id="269" r:id="rId13"/>
    <p:sldId id="265" r:id="rId14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8"/>
    <p:restoredTop sz="94610"/>
  </p:normalViewPr>
  <p:slideViewPr>
    <p:cSldViewPr snapToGrid="0" snapToObjects="1">
      <p:cViewPr varScale="1">
        <p:scale>
          <a:sx n="113" d="100"/>
          <a:sy n="113" d="100"/>
        </p:scale>
        <p:origin x="55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 Lochan" userId="8b560d6a29870e26" providerId="LiveId" clId="{6E37A9B6-A81F-4C9F-BA01-ED69A26A3358}"/>
    <pc:docChg chg="undo custSel modSld">
      <pc:chgData name="E Lochan" userId="8b560d6a29870e26" providerId="LiveId" clId="{6E37A9B6-A81F-4C9F-BA01-ED69A26A3358}" dt="2025-12-11T18:56:32.504" v="100" actId="20577"/>
      <pc:docMkLst>
        <pc:docMk/>
      </pc:docMkLst>
      <pc:sldChg chg="modSp mod">
        <pc:chgData name="E Lochan" userId="8b560d6a29870e26" providerId="LiveId" clId="{6E37A9B6-A81F-4C9F-BA01-ED69A26A3358}" dt="2025-12-11T18:56:32.504" v="100" actId="20577"/>
        <pc:sldMkLst>
          <pc:docMk/>
          <pc:sldMk cId="0" sldId="262"/>
        </pc:sldMkLst>
        <pc:spChg chg="mod">
          <ac:chgData name="E Lochan" userId="8b560d6a29870e26" providerId="LiveId" clId="{6E37A9B6-A81F-4C9F-BA01-ED69A26A3358}" dt="2025-12-05T14:56:06.486" v="76" actId="20577"/>
          <ac:spMkLst>
            <pc:docMk/>
            <pc:sldMk cId="0" sldId="262"/>
            <ac:spMk id="4" creationId="{00000000-0000-0000-0000-000000000000}"/>
          </ac:spMkLst>
        </pc:spChg>
        <pc:spChg chg="mod">
          <ac:chgData name="E Lochan" userId="8b560d6a29870e26" providerId="LiveId" clId="{6E37A9B6-A81F-4C9F-BA01-ED69A26A3358}" dt="2025-12-05T14:58:12.101" v="92" actId="20577"/>
          <ac:spMkLst>
            <pc:docMk/>
            <pc:sldMk cId="0" sldId="262"/>
            <ac:spMk id="6" creationId="{00000000-0000-0000-0000-000000000000}"/>
          </ac:spMkLst>
        </pc:spChg>
        <pc:spChg chg="mod">
          <ac:chgData name="E Lochan" userId="8b560d6a29870e26" providerId="LiveId" clId="{6E37A9B6-A81F-4C9F-BA01-ED69A26A3358}" dt="2025-12-11T18:56:32.504" v="100" actId="20577"/>
          <ac:spMkLst>
            <pc:docMk/>
            <pc:sldMk cId="0" sldId="262"/>
            <ac:spMk id="14" creationId="{00000000-0000-0000-0000-000000000000}"/>
          </ac:spMkLst>
        </pc:spChg>
        <pc:spChg chg="mod">
          <ac:chgData name="E Lochan" userId="8b560d6a29870e26" providerId="LiveId" clId="{6E37A9B6-A81F-4C9F-BA01-ED69A26A3358}" dt="2025-12-05T14:57:47.741" v="90" actId="20577"/>
          <ac:spMkLst>
            <pc:docMk/>
            <pc:sldMk cId="0" sldId="262"/>
            <ac:spMk id="18" creationId="{00000000-0000-0000-0000-000000000000}"/>
          </ac:spMkLst>
        </pc:spChg>
        <pc:spChg chg="mod">
          <ac:chgData name="E Lochan" userId="8b560d6a29870e26" providerId="LiveId" clId="{6E37A9B6-A81F-4C9F-BA01-ED69A26A3358}" dt="2025-12-05T14:56:00.699" v="74" actId="20577"/>
          <ac:spMkLst>
            <pc:docMk/>
            <pc:sldMk cId="0" sldId="262"/>
            <ac:spMk id="2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1790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326AA-CE8A-5660-94F3-9AF2A457D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8E433C-E69B-C495-8B1A-577FD66D9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BF608A-C54D-9ADD-3584-BEFA8DBD3F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6BBB0-C715-A038-C001-0AE5FF98F8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46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7E990-1478-AF66-C4E4-B546FA37F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0B06D6-B78E-D435-986F-F388557DD6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454CD0-E7BB-C8FD-24E9-92F742223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FF314-9030-E9F3-D64B-3DD67B15CF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427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34E63-E722-E3ED-4137-C732F0F4C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424837-9217-ED05-A191-5CE1000A6D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B2B174-D04C-110F-8058-6A3C07557F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478B28-5479-C9F8-DC74-6F18E1DB56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424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29D02-80C2-2FA4-BEF7-8CC8961ED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E25B2C-42F8-A5D3-B9FC-D086D2B86A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B4769B-9FA0-294A-4509-1DB48D8181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516876-61A5-152F-0FFA-2E206CDA14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92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911CF-67EB-74CE-C6A1-F7BC7697E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D6C0BE-F11D-71C2-7615-9D1576A319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25BB33-1575-AD49-45DC-C63C6334B0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C303DC-05C1-2ACC-9966-187E284BF8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972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FC12E-DCF2-2254-C724-B41F43AEB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89644A-53BA-309D-0946-E9CC13D263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915D6B-01CE-C5D5-7BCE-89D23DA2E9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10846-8216-A11A-13DB-693003D290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29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8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8a309e3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525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00829" y="1407914"/>
            <a:ext cx="6732842" cy="1340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280"/>
              </a:lnSpc>
              <a:spcAft>
                <a:spcPts val="900"/>
              </a:spcAft>
              <a:buNone/>
            </a:pPr>
            <a:r>
              <a:rPr lang="en-US" sz="48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Generating Images from Text Descriptions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4095750" y="2863155"/>
            <a:ext cx="1143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2171127" y="3548955"/>
            <a:ext cx="4992097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6B5D4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Lochan Enugula • Rutuja Jadhav • Rishabh Joshi • Yaswanth Kumar Reddy Gujjula</a:t>
            </a:r>
            <a:endParaRPr lang="en-US" sz="10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D5A5AA-AA3A-7525-703C-07E7F1272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8a309e39.png">
            <a:extLst>
              <a:ext uri="{FF2B5EF4-FFF2-40B4-BE49-F238E27FC236}">
                <a16:creationId xmlns:a16="http://schemas.microsoft.com/office/drawing/2014/main" id="{58560BF5-E149-B158-4627-78E569622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5250" cy="51435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E58188E5-0883-7E5E-67DD-CFA66BED26B8}"/>
              </a:ext>
            </a:extLst>
          </p:cNvPr>
          <p:cNvSpPr/>
          <p:nvPr/>
        </p:nvSpPr>
        <p:spPr>
          <a:xfrm>
            <a:off x="1300829" y="2061057"/>
            <a:ext cx="6732842" cy="1340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280"/>
              </a:lnSpc>
              <a:spcAft>
                <a:spcPts val="900"/>
              </a:spcAft>
              <a:buNone/>
            </a:pPr>
            <a:endParaRPr lang="en-US" sz="4800" dirty="0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BF6179FB-8D0D-F3AE-B2F0-7CFA8D0E4D4D}"/>
              </a:ext>
            </a:extLst>
          </p:cNvPr>
          <p:cNvSpPr/>
          <p:nvPr/>
        </p:nvSpPr>
        <p:spPr>
          <a:xfrm>
            <a:off x="381000" y="228600"/>
            <a:ext cx="4342829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cs typeface="Arial" pitchFamily="34" charset="-120"/>
              </a:rPr>
              <a:t>Outputs</a:t>
            </a:r>
            <a:endParaRPr lang="en-US" sz="300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14C37A9B-746B-2F7C-576C-1DE23AD5206B}"/>
              </a:ext>
            </a:extLst>
          </p:cNvPr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person in a red dress&#10;&#10;AI-generated content may be incorrect.">
            <a:extLst>
              <a:ext uri="{FF2B5EF4-FFF2-40B4-BE49-F238E27FC236}">
                <a16:creationId xmlns:a16="http://schemas.microsoft.com/office/drawing/2014/main" id="{A2CC6F7D-84E2-C96B-5A69-7199BFC05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2728" y="1516828"/>
            <a:ext cx="2868312" cy="295398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1E3D8CC-2C67-505B-487A-A70565112F1F}"/>
              </a:ext>
            </a:extLst>
          </p:cNvPr>
          <p:cNvSpPr/>
          <p:nvPr/>
        </p:nvSpPr>
        <p:spPr>
          <a:xfrm>
            <a:off x="4723829" y="1516828"/>
            <a:ext cx="2935616" cy="2953986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person in a red dress walking down a street&#10;&#10;AI-generated content may be incorrect.">
            <a:extLst>
              <a:ext uri="{FF2B5EF4-FFF2-40B4-BE49-F238E27FC236}">
                <a16:creationId xmlns:a16="http://schemas.microsoft.com/office/drawing/2014/main" id="{136FE6AF-485A-2895-DC9F-8021F63DE1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829" y="1723141"/>
            <a:ext cx="2936015" cy="27476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11CCE41-FB12-5E70-4319-74156A2075D4}"/>
              </a:ext>
            </a:extLst>
          </p:cNvPr>
          <p:cNvSpPr txBox="1"/>
          <p:nvPr/>
        </p:nvSpPr>
        <p:spPr>
          <a:xfrm>
            <a:off x="5190565" y="1484333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2C2416"/>
                </a:solidFill>
                <a:latin typeface="Arial" pitchFamily="34" charset="0"/>
                <a:cs typeface="Arial" pitchFamily="34" charset="-120"/>
              </a:rPr>
              <a:t>M2: a woman in a red dress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426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E35F44-47E3-46B6-7351-C9C1FD4C2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8a309e39.png">
            <a:extLst>
              <a:ext uri="{FF2B5EF4-FFF2-40B4-BE49-F238E27FC236}">
                <a16:creationId xmlns:a16="http://schemas.microsoft.com/office/drawing/2014/main" id="{8616C205-2816-41EF-218F-50E42D033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5250" cy="51435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ED75B7E1-9A7C-E855-6DE9-AD00D1481160}"/>
              </a:ext>
            </a:extLst>
          </p:cNvPr>
          <p:cNvSpPr/>
          <p:nvPr/>
        </p:nvSpPr>
        <p:spPr>
          <a:xfrm>
            <a:off x="1300829" y="2061057"/>
            <a:ext cx="6732842" cy="1340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280"/>
              </a:lnSpc>
              <a:spcAft>
                <a:spcPts val="900"/>
              </a:spcAft>
              <a:buNone/>
            </a:pPr>
            <a:endParaRPr lang="en-US" sz="4800" dirty="0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EF664366-98F4-404A-03E6-6C32D2086AFF}"/>
              </a:ext>
            </a:extLst>
          </p:cNvPr>
          <p:cNvSpPr/>
          <p:nvPr/>
        </p:nvSpPr>
        <p:spPr>
          <a:xfrm>
            <a:off x="381000" y="228600"/>
            <a:ext cx="4342829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cs typeface="Arial" pitchFamily="34" charset="-120"/>
              </a:rPr>
              <a:t>Outputs</a:t>
            </a:r>
            <a:endParaRPr lang="en-US" sz="300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C7FACEE5-52E8-ADC0-AC7F-2B5F9310EFC4}"/>
              </a:ext>
            </a:extLst>
          </p:cNvPr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B72829-EF7D-2BE8-5B00-DCABD998C7C6}"/>
              </a:ext>
            </a:extLst>
          </p:cNvPr>
          <p:cNvSpPr txBox="1"/>
          <p:nvPr/>
        </p:nvSpPr>
        <p:spPr>
          <a:xfrm>
            <a:off x="846908" y="916078"/>
            <a:ext cx="7450183" cy="279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IN" b="0" dirty="0">
                <a:solidFill>
                  <a:srgbClr val="A3151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Prompt - a cat on windowsill"</a:t>
            </a:r>
            <a:r>
              <a:rPr lang="en-IN" b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styles=[</a:t>
            </a:r>
            <a:r>
              <a:rPr lang="en-IN" b="0" dirty="0">
                <a:solidFill>
                  <a:srgbClr val="A3151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"photorealistic"</a:t>
            </a:r>
            <a:r>
              <a:rPr lang="en-IN" b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b="0" dirty="0">
                <a:solidFill>
                  <a:srgbClr val="A3151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"oil painting"</a:t>
            </a:r>
            <a:r>
              <a:rPr lang="en-IN" b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</p:txBody>
      </p:sp>
      <p:pic>
        <p:nvPicPr>
          <p:cNvPr id="11" name="Picture 10" descr="A cat sitting on a window sill&#10;&#10;AI-generated content may be incorrect.">
            <a:extLst>
              <a:ext uri="{FF2B5EF4-FFF2-40B4-BE49-F238E27FC236}">
                <a16:creationId xmlns:a16="http://schemas.microsoft.com/office/drawing/2014/main" id="{5DAD37CC-31EC-D774-738C-C8EB5F3A8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50" y="1285069"/>
            <a:ext cx="7062121" cy="362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19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4121DF-3CEC-7F6A-92AC-D0137C18C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8a309e39.png">
            <a:extLst>
              <a:ext uri="{FF2B5EF4-FFF2-40B4-BE49-F238E27FC236}">
                <a16:creationId xmlns:a16="http://schemas.microsoft.com/office/drawing/2014/main" id="{20FB4DFA-1832-582D-5B7D-472766C47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5250" cy="51435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DD35517E-E86C-F5B0-145E-E3C33E1513A4}"/>
              </a:ext>
            </a:extLst>
          </p:cNvPr>
          <p:cNvSpPr/>
          <p:nvPr/>
        </p:nvSpPr>
        <p:spPr>
          <a:xfrm>
            <a:off x="1300829" y="2061057"/>
            <a:ext cx="6732842" cy="1340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280"/>
              </a:lnSpc>
              <a:spcAft>
                <a:spcPts val="900"/>
              </a:spcAft>
              <a:buNone/>
            </a:pPr>
            <a:endParaRPr lang="en-US" sz="4800" dirty="0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99981E32-2514-6E19-5580-540CA0489A11}"/>
              </a:ext>
            </a:extLst>
          </p:cNvPr>
          <p:cNvSpPr/>
          <p:nvPr/>
        </p:nvSpPr>
        <p:spPr>
          <a:xfrm>
            <a:off x="381000" y="228600"/>
            <a:ext cx="4342829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cs typeface="Arial" pitchFamily="34" charset="-120"/>
              </a:rPr>
              <a:t>Outputs</a:t>
            </a:r>
            <a:endParaRPr lang="en-US" sz="300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059A5622-9BE5-E617-2B28-D501F01673C9}"/>
              </a:ext>
            </a:extLst>
          </p:cNvPr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AC7A9D-B5E6-C689-9786-6B83F57F293A}"/>
              </a:ext>
            </a:extLst>
          </p:cNvPr>
          <p:cNvSpPr txBox="1"/>
          <p:nvPr/>
        </p:nvSpPr>
        <p:spPr>
          <a:xfrm>
            <a:off x="806253" y="800100"/>
            <a:ext cx="80281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0" dirty="0" err="1">
                <a:solidFill>
                  <a:srgbClr val="A3151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Base_Prompt</a:t>
            </a:r>
            <a:r>
              <a:rPr lang="en-IN" sz="1200" b="0" dirty="0">
                <a:solidFill>
                  <a:srgbClr val="A3151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N" sz="1200" dirty="0"/>
              <a:t>= "a dog in the snow",</a:t>
            </a:r>
            <a:r>
              <a:rPr lang="en-IN" sz="1200" b="0" dirty="0">
                <a:solidFill>
                  <a:srgbClr val="A3151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IN" sz="1200" b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styles=[</a:t>
            </a:r>
            <a:r>
              <a:rPr lang="en-IN" sz="1200" dirty="0"/>
              <a:t>"photorealistic", "oil painting", "</a:t>
            </a:r>
            <a:r>
              <a:rPr lang="en-IN" sz="1200" dirty="0" err="1"/>
              <a:t>watercolor</a:t>
            </a:r>
            <a:r>
              <a:rPr lang="en-IN" sz="1200" dirty="0"/>
              <a:t> painting", "anime style", "pencil sketch", "digital art", "impressionist painting", "cartoon style","3D render", "vintage photograph”]</a:t>
            </a:r>
          </a:p>
          <a:p>
            <a:endParaRPr lang="en-IN" b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A collage of different dogs&#10;&#10;AI-generated content may be incorrect.">
            <a:extLst>
              <a:ext uri="{FF2B5EF4-FFF2-40B4-BE49-F238E27FC236}">
                <a16:creationId xmlns:a16="http://schemas.microsoft.com/office/drawing/2014/main" id="{DE474F7C-3C04-907B-A10A-B5183FA6B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128" y="1538764"/>
            <a:ext cx="7772400" cy="321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932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7B7304-8EC9-9BF9-7550-50D5705DD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8a309e39.png">
            <a:extLst>
              <a:ext uri="{FF2B5EF4-FFF2-40B4-BE49-F238E27FC236}">
                <a16:creationId xmlns:a16="http://schemas.microsoft.com/office/drawing/2014/main" id="{76AA3F40-C24C-AAEF-36BB-E0CF9CD8F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5250" cy="51435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E1210DDD-E3D5-4E9C-EEC2-450B111F0253}"/>
              </a:ext>
            </a:extLst>
          </p:cNvPr>
          <p:cNvSpPr/>
          <p:nvPr/>
        </p:nvSpPr>
        <p:spPr>
          <a:xfrm>
            <a:off x="1300829" y="2061057"/>
            <a:ext cx="6732842" cy="1340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280"/>
              </a:lnSpc>
              <a:spcAft>
                <a:spcPts val="900"/>
              </a:spcAft>
              <a:buNone/>
            </a:pPr>
            <a:r>
              <a:rPr lang="en-US" sz="48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Thank You</a:t>
            </a:r>
            <a:endParaRPr lang="en-US" sz="48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03E8C72-8E59-8CE8-C1C6-160BD3EC75CE}"/>
              </a:ext>
            </a:extLst>
          </p:cNvPr>
          <p:cNvSpPr/>
          <p:nvPr/>
        </p:nvSpPr>
        <p:spPr>
          <a:xfrm>
            <a:off x="4095750" y="2863155"/>
            <a:ext cx="1143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880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8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228600"/>
            <a:ext cx="4284536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Introduction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77571" y="1528909"/>
            <a:ext cx="8549640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spcAft>
                <a:spcPts val="1200"/>
              </a:spcAft>
              <a:buNone/>
            </a:pPr>
            <a:r>
              <a:rPr lang="en-US" sz="1200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Text-to-image generation is one of the most exciting areas in modern AI.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381000" y="1820983"/>
            <a:ext cx="8549640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spcAft>
                <a:spcPts val="1200"/>
              </a:spcAft>
              <a:buNone/>
            </a:pPr>
            <a:r>
              <a:rPr lang="en-US" sz="9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 this project, we explored how models like CLIP and Stable Diffusion transform simple natural-language descriptions into high-quality images.</a:t>
            </a:r>
            <a:endParaRPr lang="en-US" sz="975" dirty="0"/>
          </a:p>
        </p:txBody>
      </p:sp>
      <p:sp>
        <p:nvSpPr>
          <p:cNvPr id="6" name="Text 4"/>
          <p:cNvSpPr/>
          <p:nvPr/>
        </p:nvSpPr>
        <p:spPr>
          <a:xfrm>
            <a:off x="381000" y="2272903"/>
            <a:ext cx="8382000" cy="1487686"/>
          </a:xfrm>
          <a:prstGeom prst="roundRect">
            <a:avLst>
              <a:gd name="adj" fmla="val 5122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Shape 5"/>
          <p:cNvSpPr/>
          <p:nvPr/>
        </p:nvSpPr>
        <p:spPr>
          <a:xfrm>
            <a:off x="381000" y="2278108"/>
            <a:ext cx="0" cy="1487686"/>
          </a:xfrm>
          <a:prstGeom prst="line">
            <a:avLst/>
          </a:prstGeom>
          <a:noFill/>
          <a:ln w="38100">
            <a:solidFill>
              <a:srgbClr val="8B451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52450" y="2430508"/>
            <a:ext cx="8199882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750"/>
              </a:spcAft>
              <a:buNone/>
            </a:pPr>
            <a:r>
              <a:rPr lang="en-US" sz="975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Our Goal</a:t>
            </a:r>
            <a:endParaRPr lang="en-US" sz="975" dirty="0"/>
          </a:p>
        </p:txBody>
      </p:sp>
      <p:sp>
        <p:nvSpPr>
          <p:cNvPr id="9" name="Text 7"/>
          <p:cNvSpPr/>
          <p:nvPr/>
        </p:nvSpPr>
        <p:spPr>
          <a:xfrm>
            <a:off x="552450" y="2698994"/>
            <a:ext cx="819988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100"/>
              </a:lnSpc>
              <a:spcAft>
                <a:spcPts val="450"/>
              </a:spcAft>
              <a:buFont typeface="Wingdings" pitchFamily="2" charset="2"/>
              <a:buChar char="Ø"/>
            </a:pPr>
            <a:r>
              <a:rPr lang="en-US" sz="150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How text is encoded and represented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552450" y="3022844"/>
            <a:ext cx="819988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100"/>
              </a:lnSpc>
              <a:spcAft>
                <a:spcPts val="450"/>
              </a:spcAft>
              <a:buFont typeface="Wingdings" pitchFamily="2" charset="2"/>
              <a:buChar char="Ø"/>
            </a:pPr>
            <a:r>
              <a:rPr lang="en-US" sz="150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How cross-modal alignment connects text and image understanding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552450" y="3346694"/>
            <a:ext cx="819988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100"/>
              </a:lnSpc>
              <a:buFont typeface="Wingdings" pitchFamily="2" charset="2"/>
              <a:buChar char="Ø"/>
            </a:pPr>
            <a:r>
              <a:rPr lang="en-US" sz="150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How diffusion models generate images through iterative denoising</a:t>
            </a:r>
            <a:endParaRPr lang="en-US" sz="15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4A9813-9805-1F9A-614E-DC1489CF1C98}"/>
              </a:ext>
            </a:extLst>
          </p:cNvPr>
          <p:cNvSpPr txBox="1"/>
          <p:nvPr/>
        </p:nvSpPr>
        <p:spPr>
          <a:xfrm>
            <a:off x="377570" y="3918194"/>
            <a:ext cx="81747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We also evaluated how different parameters influence output quality, alignment, and realism.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8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228600"/>
            <a:ext cx="4284536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Methodology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81000" y="1445759"/>
            <a:ext cx="1952625" cy="1933575"/>
          </a:xfrm>
          <a:prstGeom prst="roundRect">
            <a:avLst>
              <a:gd name="adj" fmla="val 5911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381000" y="1469571"/>
            <a:ext cx="1952625" cy="0"/>
          </a:xfrm>
          <a:prstGeom prst="line">
            <a:avLst/>
          </a:prstGeom>
          <a:noFill/>
          <a:ln w="47625">
            <a:solidFill>
              <a:srgbClr val="8B451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23938" y="1721984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8B4513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657494" y="2503034"/>
            <a:ext cx="139948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35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Preparation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594646" y="2807834"/>
            <a:ext cx="1525334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90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Curated and cleaned dataset from Flickr30k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2524125" y="1445759"/>
            <a:ext cx="1952625" cy="1933575"/>
          </a:xfrm>
          <a:prstGeom prst="roundRect">
            <a:avLst>
              <a:gd name="adj" fmla="val 5911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2524125" y="1469571"/>
            <a:ext cx="1952625" cy="0"/>
          </a:xfrm>
          <a:prstGeom prst="line">
            <a:avLst/>
          </a:prstGeom>
          <a:noFill/>
          <a:ln w="47625">
            <a:solidFill>
              <a:srgbClr val="CD853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3167063" y="1721984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834774" y="2503034"/>
            <a:ext cx="133132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35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Selection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2737771" y="2807834"/>
            <a:ext cx="1525334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90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CLIP text encoder and Stable Diffusion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4667251" y="1445759"/>
            <a:ext cx="1832476" cy="1933575"/>
          </a:xfrm>
          <a:prstGeom prst="roundRect">
            <a:avLst>
              <a:gd name="adj" fmla="val 5854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4572000" y="1445759"/>
            <a:ext cx="1952625" cy="0"/>
          </a:xfrm>
          <a:prstGeom prst="line">
            <a:avLst/>
          </a:prstGeom>
          <a:noFill/>
          <a:ln w="47625">
            <a:solidFill>
              <a:srgbClr val="D4A57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5310188" y="1626734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D4A574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5089779" y="2407784"/>
            <a:ext cx="1107567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35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Experimental Design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4880896" y="2903084"/>
            <a:ext cx="1525334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90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Tested parameters and configurations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6840283" y="1445760"/>
            <a:ext cx="1922717" cy="1933574"/>
          </a:xfrm>
          <a:prstGeom prst="roundRect">
            <a:avLst>
              <a:gd name="adj" fmla="val 5854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6840283" y="1435418"/>
            <a:ext cx="1952625" cy="0"/>
          </a:xfrm>
          <a:prstGeom prst="line">
            <a:avLst/>
          </a:prstGeom>
          <a:noFill/>
          <a:ln w="47625">
            <a:solidFill>
              <a:srgbClr val="A0826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53312" y="1626734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A0826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7315486" y="2407784"/>
            <a:ext cx="942404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35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Evaluation Framework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7024021" y="2903084"/>
            <a:ext cx="1525334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90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Quantitative and qualitative metrics</a:t>
            </a:r>
            <a:endParaRPr lang="en-US" sz="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8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228600"/>
            <a:ext cx="6567678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Preparation &amp; Model Selection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81000" y="1706880"/>
            <a:ext cx="4095750" cy="2051785"/>
          </a:xfrm>
          <a:prstGeom prst="roundRect">
            <a:avLst>
              <a:gd name="adj" fmla="val 4205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900" dirty="0"/>
          </a:p>
        </p:txBody>
      </p:sp>
      <p:sp>
        <p:nvSpPr>
          <p:cNvPr id="5" name="Shape 3"/>
          <p:cNvSpPr/>
          <p:nvPr/>
        </p:nvSpPr>
        <p:spPr>
          <a:xfrm>
            <a:off x="381000" y="1706880"/>
            <a:ext cx="19050" cy="2051785"/>
          </a:xfrm>
          <a:prstGeom prst="line">
            <a:avLst/>
          </a:prstGeom>
          <a:noFill/>
          <a:ln w="38100">
            <a:solidFill>
              <a:srgbClr val="8B4513"/>
            </a:solidFill>
            <a:prstDash val="solid"/>
          </a:ln>
        </p:spPr>
        <p:txBody>
          <a:bodyPr/>
          <a:lstStyle/>
          <a:p>
            <a:endParaRPr lang="en-US" sz="900"/>
          </a:p>
        </p:txBody>
      </p:sp>
      <p:sp>
        <p:nvSpPr>
          <p:cNvPr id="6" name="Text 4"/>
          <p:cNvSpPr/>
          <p:nvPr/>
        </p:nvSpPr>
        <p:spPr>
          <a:xfrm>
            <a:off x="538843" y="1808271"/>
            <a:ext cx="1923669" cy="169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33"/>
              </a:lnSpc>
              <a:spcAft>
                <a:spcPts val="750"/>
              </a:spcAft>
              <a:buNone/>
            </a:pPr>
            <a:r>
              <a:rPr lang="en-US" sz="12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Dataset Preparation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71499" y="2163823"/>
            <a:ext cx="382790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spcAft>
                <a:spcPts val="600"/>
              </a:spcAft>
              <a:buNone/>
            </a:pPr>
            <a:r>
              <a:rPr lang="en-US" sz="980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Source:</a:t>
            </a:r>
            <a:r>
              <a:rPr lang="en-US" sz="98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Flickr30k dataset with 31,783 captioned real-world images.</a:t>
            </a:r>
            <a:endParaRPr lang="en-US" sz="980" dirty="0"/>
          </a:p>
        </p:txBody>
      </p:sp>
      <p:sp>
        <p:nvSpPr>
          <p:cNvPr id="8" name="Text 6"/>
          <p:cNvSpPr/>
          <p:nvPr/>
        </p:nvSpPr>
        <p:spPr>
          <a:xfrm>
            <a:off x="571499" y="2465328"/>
            <a:ext cx="3827907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spcAft>
                <a:spcPts val="600"/>
              </a:spcAft>
              <a:buNone/>
            </a:pPr>
            <a:r>
              <a:rPr lang="en-US" sz="980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Curation:</a:t>
            </a:r>
            <a:r>
              <a:rPr lang="en-US" sz="98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Selected 3,000 pairs → cleaned to 2,879 high-quality samples. Removed duplicates, corrupted images, and unclear captions.</a:t>
            </a:r>
            <a:endParaRPr lang="en-US" sz="980" dirty="0"/>
          </a:p>
        </p:txBody>
      </p:sp>
      <p:sp>
        <p:nvSpPr>
          <p:cNvPr id="9" name="Text 7"/>
          <p:cNvSpPr/>
          <p:nvPr/>
        </p:nvSpPr>
        <p:spPr>
          <a:xfrm>
            <a:off x="571500" y="3030002"/>
            <a:ext cx="3827907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spcAft>
                <a:spcPts val="600"/>
              </a:spcAft>
              <a:buNone/>
            </a:pPr>
            <a:r>
              <a:rPr lang="en-US" sz="980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Image Preprocessing:</a:t>
            </a:r>
            <a:r>
              <a:rPr lang="en-US" sz="98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Resized 224×224 → 512×512, normalization and center-crop applied.</a:t>
            </a:r>
            <a:endParaRPr lang="en-US" sz="980" dirty="0"/>
          </a:p>
        </p:txBody>
      </p:sp>
      <p:sp>
        <p:nvSpPr>
          <p:cNvPr id="11" name="Text 9"/>
          <p:cNvSpPr/>
          <p:nvPr/>
        </p:nvSpPr>
        <p:spPr>
          <a:xfrm>
            <a:off x="4667250" y="1706880"/>
            <a:ext cx="4095750" cy="2070239"/>
          </a:xfrm>
          <a:prstGeom prst="roundRect">
            <a:avLst>
              <a:gd name="adj" fmla="val 4121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900" dirty="0"/>
          </a:p>
        </p:txBody>
      </p:sp>
      <p:sp>
        <p:nvSpPr>
          <p:cNvPr id="12" name="Shape 10"/>
          <p:cNvSpPr/>
          <p:nvPr/>
        </p:nvSpPr>
        <p:spPr>
          <a:xfrm>
            <a:off x="4667250" y="1706880"/>
            <a:ext cx="19050" cy="2070239"/>
          </a:xfrm>
          <a:prstGeom prst="line">
            <a:avLst/>
          </a:prstGeom>
          <a:noFill/>
          <a:ln w="38100">
            <a:solidFill>
              <a:srgbClr val="CD853F"/>
            </a:solidFill>
            <a:prstDash val="solid"/>
          </a:ln>
        </p:spPr>
        <p:txBody>
          <a:bodyPr/>
          <a:lstStyle/>
          <a:p>
            <a:endParaRPr lang="en-US" sz="900"/>
          </a:p>
        </p:txBody>
      </p:sp>
      <p:sp>
        <p:nvSpPr>
          <p:cNvPr id="13" name="Text 11"/>
          <p:cNvSpPr/>
          <p:nvPr/>
        </p:nvSpPr>
        <p:spPr>
          <a:xfrm>
            <a:off x="4848034" y="1772012"/>
            <a:ext cx="1923669" cy="169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33"/>
              </a:lnSpc>
              <a:spcAft>
                <a:spcPts val="750"/>
              </a:spcAft>
              <a:buNone/>
            </a:pPr>
            <a:r>
              <a:rPr lang="en-US" sz="12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</a:t>
            </a:r>
            <a:r>
              <a:rPr lang="en-US" sz="9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r>
              <a:rPr lang="en-US" sz="12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Selection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4838699" y="2007738"/>
            <a:ext cx="3827907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450"/>
              </a:spcAft>
              <a:buNone/>
            </a:pPr>
            <a:r>
              <a:rPr lang="en-US" sz="980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Text Encoder — CLIP ViT-B/32</a:t>
            </a:r>
            <a:endParaRPr lang="en-US" sz="980" dirty="0"/>
          </a:p>
        </p:txBody>
      </p:sp>
      <p:sp>
        <p:nvSpPr>
          <p:cNvPr id="15" name="Text 13"/>
          <p:cNvSpPr/>
          <p:nvPr/>
        </p:nvSpPr>
        <p:spPr>
          <a:xfrm>
            <a:off x="4838698" y="2251395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spcAft>
                <a:spcPts val="300"/>
              </a:spcAft>
              <a:buNone/>
            </a:pPr>
            <a:r>
              <a:rPr lang="en-US" sz="98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Tokenizes captions and produces 512-dim embeddings</a:t>
            </a:r>
            <a:endParaRPr lang="en-US" sz="980" dirty="0"/>
          </a:p>
        </p:txBody>
      </p:sp>
      <p:sp>
        <p:nvSpPr>
          <p:cNvPr id="16" name="Text 14"/>
          <p:cNvSpPr/>
          <p:nvPr/>
        </p:nvSpPr>
        <p:spPr>
          <a:xfrm>
            <a:off x="4857750" y="2474729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buNone/>
            </a:pPr>
            <a:r>
              <a:rPr lang="en-US" sz="98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Captures semantic meaning and relationships in text</a:t>
            </a:r>
            <a:endParaRPr lang="en-US" sz="980" dirty="0"/>
          </a:p>
        </p:txBody>
      </p:sp>
      <p:sp>
        <p:nvSpPr>
          <p:cNvPr id="17" name="Text 15"/>
          <p:cNvSpPr/>
          <p:nvPr/>
        </p:nvSpPr>
        <p:spPr>
          <a:xfrm>
            <a:off x="4857750" y="2667190"/>
            <a:ext cx="3827907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450"/>
              </a:spcAft>
              <a:buNone/>
            </a:pPr>
            <a:r>
              <a:rPr lang="en-US" sz="980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Image Generator — Stable Diffusion v1.5</a:t>
            </a:r>
            <a:endParaRPr lang="en-US" sz="980" dirty="0"/>
          </a:p>
        </p:txBody>
      </p:sp>
      <p:sp>
        <p:nvSpPr>
          <p:cNvPr id="18" name="Text 16"/>
          <p:cNvSpPr/>
          <p:nvPr/>
        </p:nvSpPr>
        <p:spPr>
          <a:xfrm>
            <a:off x="4857750" y="2881347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spcAft>
                <a:spcPts val="300"/>
              </a:spcAft>
              <a:buNone/>
            </a:pPr>
            <a:r>
              <a:rPr lang="en-US" sz="98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Uses text embedding as conditioning via cross-attention</a:t>
            </a:r>
            <a:endParaRPr lang="en-US" sz="980" dirty="0"/>
          </a:p>
        </p:txBody>
      </p:sp>
      <p:sp>
        <p:nvSpPr>
          <p:cNvPr id="19" name="Text 17"/>
          <p:cNvSpPr/>
          <p:nvPr/>
        </p:nvSpPr>
        <p:spPr>
          <a:xfrm>
            <a:off x="4857750" y="3097825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buNone/>
            </a:pPr>
            <a:r>
              <a:rPr lang="en-US" sz="98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Generates high-resolution (512×512) images through iterative denoising</a:t>
            </a:r>
            <a:endParaRPr lang="en-US" sz="98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8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228600"/>
            <a:ext cx="63150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Experimental Design &amp; Evaluation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81000" y="1929557"/>
            <a:ext cx="4095750" cy="2351038"/>
          </a:xfrm>
          <a:prstGeom prst="roundRect">
            <a:avLst>
              <a:gd name="adj" fmla="val 3241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0050" y="1929557"/>
            <a:ext cx="0" cy="2351038"/>
          </a:xfrm>
          <a:prstGeom prst="line">
            <a:avLst/>
          </a:prstGeom>
          <a:noFill/>
          <a:ln w="38100">
            <a:solidFill>
              <a:srgbClr val="8B451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571500" y="2081957"/>
            <a:ext cx="1923669" cy="169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33"/>
              </a:lnSpc>
              <a:spcAft>
                <a:spcPts val="750"/>
              </a:spcAft>
              <a:buNone/>
            </a:pPr>
            <a:r>
              <a:rPr lang="en-US" sz="12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Experimental Design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71500" y="2346424"/>
            <a:ext cx="3827907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450"/>
              </a:spcAft>
              <a:buNone/>
            </a:pPr>
            <a:r>
              <a:rPr lang="en-US" sz="975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1 — Baseline</a:t>
            </a:r>
            <a:endParaRPr lang="en-US" sz="975" dirty="0"/>
          </a:p>
        </p:txBody>
      </p:sp>
      <p:sp>
        <p:nvSpPr>
          <p:cNvPr id="8" name="Text 6"/>
          <p:cNvSpPr/>
          <p:nvPr/>
        </p:nvSpPr>
        <p:spPr>
          <a:xfrm>
            <a:off x="571500" y="2576810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 images (5 prompts × 10 seeds)</a:t>
            </a:r>
            <a:endParaRPr lang="en-US" sz="825" dirty="0"/>
          </a:p>
        </p:txBody>
      </p:sp>
      <p:sp>
        <p:nvSpPr>
          <p:cNvPr id="9" name="Text 7"/>
          <p:cNvSpPr/>
          <p:nvPr/>
        </p:nvSpPr>
        <p:spPr>
          <a:xfrm>
            <a:off x="571500" y="2848273"/>
            <a:ext cx="3827907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450"/>
              </a:spcAft>
              <a:buNone/>
            </a:pPr>
            <a:r>
              <a:rPr lang="en-US" sz="975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2 — Optimized</a:t>
            </a:r>
            <a:endParaRPr lang="en-US" sz="975" dirty="0"/>
          </a:p>
        </p:txBody>
      </p:sp>
      <p:sp>
        <p:nvSpPr>
          <p:cNvPr id="10" name="Text 8"/>
          <p:cNvSpPr/>
          <p:nvPr/>
        </p:nvSpPr>
        <p:spPr>
          <a:xfrm>
            <a:off x="571500" y="3078659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60 images (20 prompts × 3 guidance scales)</a:t>
            </a:r>
            <a:endParaRPr lang="en-US" sz="825" dirty="0"/>
          </a:p>
        </p:txBody>
      </p:sp>
      <p:sp>
        <p:nvSpPr>
          <p:cNvPr id="11" name="Text 9"/>
          <p:cNvSpPr/>
          <p:nvPr/>
        </p:nvSpPr>
        <p:spPr>
          <a:xfrm>
            <a:off x="571500" y="3350121"/>
            <a:ext cx="3827907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450"/>
              </a:spcAft>
              <a:buNone/>
            </a:pPr>
            <a:r>
              <a:rPr lang="en-US" sz="975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Parameters Tested:</a:t>
            </a:r>
            <a:endParaRPr lang="en-US" sz="975" dirty="0"/>
          </a:p>
        </p:txBody>
      </p:sp>
      <p:sp>
        <p:nvSpPr>
          <p:cNvPr id="12" name="Text 10"/>
          <p:cNvSpPr/>
          <p:nvPr/>
        </p:nvSpPr>
        <p:spPr>
          <a:xfrm>
            <a:off x="571500" y="3580507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spcAft>
                <a:spcPts val="300"/>
              </a:spcAft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Guidance scales: 5.0, 7.5, 10.0</a:t>
            </a:r>
            <a:endParaRPr lang="en-US" sz="825" dirty="0"/>
          </a:p>
        </p:txBody>
      </p:sp>
      <p:sp>
        <p:nvSpPr>
          <p:cNvPr id="13" name="Text 11"/>
          <p:cNvSpPr/>
          <p:nvPr/>
        </p:nvSpPr>
        <p:spPr>
          <a:xfrm>
            <a:off x="571500" y="3775770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spcAft>
                <a:spcPts val="300"/>
              </a:spcAft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Inference steps: 50 (denoising iterations)</a:t>
            </a:r>
            <a:endParaRPr lang="en-US" sz="825" dirty="0"/>
          </a:p>
        </p:txBody>
      </p:sp>
      <p:sp>
        <p:nvSpPr>
          <p:cNvPr id="14" name="Text 12"/>
          <p:cNvSpPr/>
          <p:nvPr/>
        </p:nvSpPr>
        <p:spPr>
          <a:xfrm>
            <a:off x="571500" y="3971032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Sampler: PNDM</a:t>
            </a:r>
            <a:endParaRPr lang="en-US" sz="825" dirty="0"/>
          </a:p>
        </p:txBody>
      </p:sp>
      <p:sp>
        <p:nvSpPr>
          <p:cNvPr id="15" name="Text 13"/>
          <p:cNvSpPr/>
          <p:nvPr/>
        </p:nvSpPr>
        <p:spPr>
          <a:xfrm>
            <a:off x="4667250" y="1985218"/>
            <a:ext cx="4095750" cy="2239714"/>
          </a:xfrm>
          <a:prstGeom prst="roundRect">
            <a:avLst>
              <a:gd name="adj" fmla="val 3402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686300" y="1985218"/>
            <a:ext cx="0" cy="2239714"/>
          </a:xfrm>
          <a:prstGeom prst="line">
            <a:avLst/>
          </a:prstGeom>
          <a:noFill/>
          <a:ln w="38100">
            <a:solidFill>
              <a:srgbClr val="CD853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4857750" y="2137618"/>
            <a:ext cx="1923669" cy="169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33"/>
              </a:lnSpc>
              <a:spcAft>
                <a:spcPts val="750"/>
              </a:spcAft>
              <a:buNone/>
            </a:pPr>
            <a:r>
              <a:rPr lang="en-US" sz="12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Evaluation Framework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4857750" y="2402086"/>
            <a:ext cx="3827907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450"/>
              </a:spcAft>
              <a:buNone/>
            </a:pPr>
            <a:r>
              <a:rPr lang="en-US" sz="975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Quantitative Metrics</a:t>
            </a:r>
            <a:endParaRPr lang="en-US" sz="975" dirty="0"/>
          </a:p>
        </p:txBody>
      </p:sp>
      <p:sp>
        <p:nvSpPr>
          <p:cNvPr id="19" name="Text 17"/>
          <p:cNvSpPr/>
          <p:nvPr/>
        </p:nvSpPr>
        <p:spPr>
          <a:xfrm>
            <a:off x="4857750" y="2632472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spcAft>
                <a:spcPts val="300"/>
              </a:spcAft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FID — similarity to real image distribution</a:t>
            </a:r>
            <a:endParaRPr lang="en-US" sz="825" dirty="0"/>
          </a:p>
        </p:txBody>
      </p:sp>
      <p:sp>
        <p:nvSpPr>
          <p:cNvPr id="20" name="Text 18"/>
          <p:cNvSpPr/>
          <p:nvPr/>
        </p:nvSpPr>
        <p:spPr>
          <a:xfrm>
            <a:off x="4857750" y="2827734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spcAft>
                <a:spcPts val="300"/>
              </a:spcAft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IS (Inception Score) — visual quality &amp; diversity</a:t>
            </a:r>
            <a:endParaRPr lang="en-US" sz="825" dirty="0"/>
          </a:p>
        </p:txBody>
      </p:sp>
      <p:sp>
        <p:nvSpPr>
          <p:cNvPr id="21" name="Text 19"/>
          <p:cNvSpPr/>
          <p:nvPr/>
        </p:nvSpPr>
        <p:spPr>
          <a:xfrm>
            <a:off x="4857750" y="3022997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CLIP Similarity — text–image alignment</a:t>
            </a:r>
            <a:endParaRPr lang="en-US" sz="825" dirty="0"/>
          </a:p>
        </p:txBody>
      </p:sp>
      <p:sp>
        <p:nvSpPr>
          <p:cNvPr id="22" name="Text 20"/>
          <p:cNvSpPr/>
          <p:nvPr/>
        </p:nvSpPr>
        <p:spPr>
          <a:xfrm>
            <a:off x="4857750" y="3294459"/>
            <a:ext cx="3827907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450"/>
              </a:spcAft>
              <a:buNone/>
            </a:pPr>
            <a:r>
              <a:rPr lang="en-US" sz="975" b="1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Qualitative Evaluation</a:t>
            </a:r>
            <a:endParaRPr lang="en-US" sz="975" dirty="0"/>
          </a:p>
        </p:txBody>
      </p:sp>
      <p:sp>
        <p:nvSpPr>
          <p:cNvPr id="23" name="Text 21"/>
          <p:cNvSpPr/>
          <p:nvPr/>
        </p:nvSpPr>
        <p:spPr>
          <a:xfrm>
            <a:off x="4857750" y="3524845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spcAft>
                <a:spcPts val="300"/>
              </a:spcAft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Visual inspection of success/failure cases</a:t>
            </a:r>
            <a:endParaRPr lang="en-US" sz="825" dirty="0"/>
          </a:p>
        </p:txBody>
      </p:sp>
      <p:sp>
        <p:nvSpPr>
          <p:cNvPr id="24" name="Text 22"/>
          <p:cNvSpPr/>
          <p:nvPr/>
        </p:nvSpPr>
        <p:spPr>
          <a:xfrm>
            <a:off x="4857750" y="3720108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spcAft>
                <a:spcPts val="300"/>
              </a:spcAft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Simple vs. complex prompt behavior</a:t>
            </a:r>
            <a:endParaRPr lang="en-US" sz="825" dirty="0"/>
          </a:p>
        </p:txBody>
      </p:sp>
      <p:sp>
        <p:nvSpPr>
          <p:cNvPr id="25" name="Text 23"/>
          <p:cNvSpPr/>
          <p:nvPr/>
        </p:nvSpPr>
        <p:spPr>
          <a:xfrm>
            <a:off x="4857750" y="3915370"/>
            <a:ext cx="3827907" cy="15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Sensitivity to guidance scale changes</a:t>
            </a:r>
            <a:endParaRPr lang="en-US" sz="82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8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228600"/>
            <a:ext cx="4284536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Pipeline Flow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81000" y="1121866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8B4513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990600" y="1066800"/>
            <a:ext cx="7772400" cy="586532"/>
          </a:xfrm>
          <a:prstGeom prst="roundRect">
            <a:avLst>
              <a:gd name="adj" fmla="val 12992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1004887" y="1066800"/>
            <a:ext cx="0" cy="586532"/>
          </a:xfrm>
          <a:prstGeom prst="line">
            <a:avLst/>
          </a:prstGeom>
          <a:noFill/>
          <a:ln w="28575">
            <a:solidFill>
              <a:srgbClr val="8B451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171575" y="1181100"/>
            <a:ext cx="7587805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300"/>
              </a:spcAft>
              <a:buNone/>
            </a:pPr>
            <a:r>
              <a:rPr lang="en-US" sz="975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CLIP Text Encoder (Transformer)</a:t>
            </a:r>
            <a:endParaRPr lang="en-US" sz="975" dirty="0"/>
          </a:p>
        </p:txBody>
      </p:sp>
      <p:sp>
        <p:nvSpPr>
          <p:cNvPr id="8" name="Text 6"/>
          <p:cNvSpPr/>
          <p:nvPr/>
        </p:nvSpPr>
        <p:spPr>
          <a:xfrm>
            <a:off x="1171575" y="1392436"/>
            <a:ext cx="758780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Tokenization → 12 self-attention layers → 512-dim embedding</a:t>
            </a:r>
            <a:endParaRPr lang="en-US" sz="825" dirty="0"/>
          </a:p>
        </p:txBody>
      </p:sp>
      <p:sp>
        <p:nvSpPr>
          <p:cNvPr id="9" name="Text 7"/>
          <p:cNvSpPr/>
          <p:nvPr/>
        </p:nvSpPr>
        <p:spPr>
          <a:xfrm>
            <a:off x="604838" y="1786682"/>
            <a:ext cx="28575" cy="190500"/>
          </a:xfrm>
          <a:prstGeom prst="rect">
            <a:avLst/>
          </a:prstGeom>
          <a:solidFill>
            <a:srgbClr val="D4C5A9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381000" y="2165598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990600" y="2110532"/>
            <a:ext cx="7772400" cy="586532"/>
          </a:xfrm>
          <a:prstGeom prst="roundRect">
            <a:avLst>
              <a:gd name="adj" fmla="val 12992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1004887" y="2110532"/>
            <a:ext cx="0" cy="586532"/>
          </a:xfrm>
          <a:prstGeom prst="line">
            <a:avLst/>
          </a:prstGeom>
          <a:noFill/>
          <a:ln w="28575">
            <a:solidFill>
              <a:srgbClr val="CD853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171575" y="2224832"/>
            <a:ext cx="7587805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300"/>
              </a:spcAft>
              <a:buNone/>
            </a:pPr>
            <a:r>
              <a:rPr lang="en-US" sz="975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Cross-Attention Conditioning</a:t>
            </a:r>
            <a:endParaRPr lang="en-US" sz="975" dirty="0"/>
          </a:p>
        </p:txBody>
      </p:sp>
      <p:sp>
        <p:nvSpPr>
          <p:cNvPr id="14" name="Text 12"/>
          <p:cNvSpPr/>
          <p:nvPr/>
        </p:nvSpPr>
        <p:spPr>
          <a:xfrm>
            <a:off x="1171575" y="2436168"/>
            <a:ext cx="758780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Embedding guides U-Net at each layer → Spatial attention to text features</a:t>
            </a:r>
            <a:endParaRPr lang="en-US" sz="825" dirty="0"/>
          </a:p>
        </p:txBody>
      </p:sp>
      <p:sp>
        <p:nvSpPr>
          <p:cNvPr id="15" name="Text 13"/>
          <p:cNvSpPr/>
          <p:nvPr/>
        </p:nvSpPr>
        <p:spPr>
          <a:xfrm>
            <a:off x="604838" y="2830413"/>
            <a:ext cx="28575" cy="190500"/>
          </a:xfrm>
          <a:prstGeom prst="rect">
            <a:avLst/>
          </a:prstGeom>
          <a:solidFill>
            <a:srgbClr val="D4C5A9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81000" y="3209330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D4A574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990600" y="3154263"/>
            <a:ext cx="7772400" cy="586532"/>
          </a:xfrm>
          <a:prstGeom prst="roundRect">
            <a:avLst>
              <a:gd name="adj" fmla="val 12992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1004887" y="3154263"/>
            <a:ext cx="0" cy="586532"/>
          </a:xfrm>
          <a:prstGeom prst="line">
            <a:avLst/>
          </a:prstGeom>
          <a:noFill/>
          <a:ln w="28575">
            <a:solidFill>
              <a:srgbClr val="D4A57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171575" y="3268563"/>
            <a:ext cx="7587805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300"/>
              </a:spcAft>
              <a:buNone/>
            </a:pPr>
            <a:r>
              <a:rPr lang="en-US" sz="975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U-Net Diffusion Model</a:t>
            </a:r>
            <a:endParaRPr lang="en-US" sz="975" dirty="0"/>
          </a:p>
        </p:txBody>
      </p:sp>
      <p:sp>
        <p:nvSpPr>
          <p:cNvPr id="20" name="Text 18"/>
          <p:cNvSpPr/>
          <p:nvPr/>
        </p:nvSpPr>
        <p:spPr>
          <a:xfrm>
            <a:off x="1171575" y="3479899"/>
            <a:ext cx="758780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Random noise (512×512 latent) → 50 denoising steps → Classifier-free guidance (scale 7.5)</a:t>
            </a:r>
            <a:endParaRPr lang="en-US" sz="825" dirty="0"/>
          </a:p>
        </p:txBody>
      </p:sp>
      <p:sp>
        <p:nvSpPr>
          <p:cNvPr id="21" name="Text 19"/>
          <p:cNvSpPr/>
          <p:nvPr/>
        </p:nvSpPr>
        <p:spPr>
          <a:xfrm>
            <a:off x="604838" y="3874145"/>
            <a:ext cx="28575" cy="190500"/>
          </a:xfrm>
          <a:prstGeom prst="rect">
            <a:avLst/>
          </a:prstGeom>
          <a:solidFill>
            <a:srgbClr val="D4C5A9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381000" y="4253061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A0826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990600" y="4197995"/>
            <a:ext cx="7772400" cy="586532"/>
          </a:xfrm>
          <a:prstGeom prst="roundRect">
            <a:avLst>
              <a:gd name="adj" fmla="val 12992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1004887" y="4197995"/>
            <a:ext cx="0" cy="586532"/>
          </a:xfrm>
          <a:prstGeom prst="line">
            <a:avLst/>
          </a:prstGeom>
          <a:noFill/>
          <a:ln w="28575">
            <a:solidFill>
              <a:srgbClr val="A0826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171575" y="4312295"/>
            <a:ext cx="7587805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Aft>
                <a:spcPts val="300"/>
              </a:spcAft>
              <a:buNone/>
            </a:pPr>
            <a:r>
              <a:rPr lang="en-US" sz="975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 Decoder &amp; Output</a:t>
            </a:r>
            <a:endParaRPr lang="en-US" sz="975" dirty="0"/>
          </a:p>
        </p:txBody>
      </p:sp>
      <p:sp>
        <p:nvSpPr>
          <p:cNvPr id="26" name="Text 24"/>
          <p:cNvSpPr/>
          <p:nvPr/>
        </p:nvSpPr>
        <p:spPr>
          <a:xfrm>
            <a:off x="1171575" y="4523631"/>
            <a:ext cx="758780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Latent → RGB conversion → Upsampling to 512×512 → Generated image output</a:t>
            </a:r>
            <a:endParaRPr lang="en-US" sz="825" dirty="0"/>
          </a:p>
        </p:txBody>
      </p:sp>
      <p:sp>
        <p:nvSpPr>
          <p:cNvPr id="27" name="Text 25"/>
          <p:cNvSpPr/>
          <p:nvPr/>
        </p:nvSpPr>
        <p:spPr>
          <a:xfrm>
            <a:off x="594360" y="4893640"/>
            <a:ext cx="854964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B5D4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Text Input: "a dog in snow" → Processing pipeline → Generated Image</a:t>
            </a:r>
            <a:endParaRPr lang="en-US" sz="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637E41-427F-C2AE-4AB3-87AE9E848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BF02F7D-C6DB-07C7-5B25-B23015BF44D3}"/>
              </a:ext>
            </a:extLst>
          </p:cNvPr>
          <p:cNvSpPr/>
          <p:nvPr/>
        </p:nvSpPr>
        <p:spPr>
          <a:xfrm>
            <a:off x="380999" y="228600"/>
            <a:ext cx="501263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Challenges and trade off</a:t>
            </a:r>
            <a:endParaRPr lang="en-US" sz="30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EA3E616-BBC3-2D51-8AF8-8A47D7FA4E30}"/>
              </a:ext>
            </a:extLst>
          </p:cNvPr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45F0D5F-155B-6CA2-82E6-1F1DE687296C}"/>
              </a:ext>
            </a:extLst>
          </p:cNvPr>
          <p:cNvGrpSpPr/>
          <p:nvPr/>
        </p:nvGrpSpPr>
        <p:grpSpPr>
          <a:xfrm>
            <a:off x="-381000" y="1157469"/>
            <a:ext cx="9144000" cy="3050608"/>
            <a:chOff x="0" y="502392"/>
            <a:chExt cx="9144000" cy="3050608"/>
          </a:xfrm>
        </p:grpSpPr>
        <p:cxnSp>
          <p:nvCxnSpPr>
            <p:cNvPr id="39" name="Google Shape;2321;p71">
              <a:extLst>
                <a:ext uri="{FF2B5EF4-FFF2-40B4-BE49-F238E27FC236}">
                  <a16:creationId xmlns:a16="http://schemas.microsoft.com/office/drawing/2014/main" id="{3E441B83-2AF8-84A0-943B-70020BC629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59417" y="905550"/>
              <a:ext cx="13577" cy="2440799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cxnSp>
        <p:grpSp>
          <p:nvGrpSpPr>
            <p:cNvPr id="57" name="Google Shape;2323;p71">
              <a:extLst>
                <a:ext uri="{FF2B5EF4-FFF2-40B4-BE49-F238E27FC236}">
                  <a16:creationId xmlns:a16="http://schemas.microsoft.com/office/drawing/2014/main" id="{96CA278D-E7E0-83E9-F5D0-E418696B9B54}"/>
                </a:ext>
              </a:extLst>
            </p:cNvPr>
            <p:cNvGrpSpPr/>
            <p:nvPr/>
          </p:nvGrpSpPr>
          <p:grpSpPr>
            <a:xfrm rot="5400000">
              <a:off x="4306762" y="395987"/>
              <a:ext cx="792400" cy="1079415"/>
              <a:chOff x="2218050" y="2014360"/>
              <a:chExt cx="665100" cy="905929"/>
            </a:xfrm>
          </p:grpSpPr>
          <p:cxnSp>
            <p:nvCxnSpPr>
              <p:cNvPr id="59" name="Google Shape;2324;p71">
                <a:extLst>
                  <a:ext uri="{FF2B5EF4-FFF2-40B4-BE49-F238E27FC236}">
                    <a16:creationId xmlns:a16="http://schemas.microsoft.com/office/drawing/2014/main" id="{86EB9C10-4BC5-B134-08D5-E44E74BD2B99}"/>
                  </a:ext>
                </a:extLst>
              </p:cNvPr>
              <p:cNvCxnSpPr>
                <a:cxnSpLocks/>
              </p:cNvCxnSpPr>
              <p:nvPr/>
            </p:nvCxnSpPr>
            <p:spPr>
              <a:xfrm rot="-5400000">
                <a:off x="2387769" y="2177260"/>
                <a:ext cx="325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cxnSp>
          <p:sp>
            <p:nvSpPr>
              <p:cNvPr id="60" name="Google Shape;2326;p71">
                <a:extLst>
                  <a:ext uri="{FF2B5EF4-FFF2-40B4-BE49-F238E27FC236}">
                    <a16:creationId xmlns:a16="http://schemas.microsoft.com/office/drawing/2014/main" id="{63E2B265-1B0F-205E-B1B8-2F8CC29A9315}"/>
                  </a:ext>
                </a:extLst>
              </p:cNvPr>
              <p:cNvSpPr/>
              <p:nvPr/>
            </p:nvSpPr>
            <p:spPr>
              <a:xfrm>
                <a:off x="2218050" y="2255189"/>
                <a:ext cx="665100" cy="66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1" name="Google Shape;2328;p71">
              <a:extLst>
                <a:ext uri="{FF2B5EF4-FFF2-40B4-BE49-F238E27FC236}">
                  <a16:creationId xmlns:a16="http://schemas.microsoft.com/office/drawing/2014/main" id="{4CDA68BE-A993-994E-6B2C-20F1284831DD}"/>
                </a:ext>
              </a:extLst>
            </p:cNvPr>
            <p:cNvCxnSpPr/>
            <p:nvPr/>
          </p:nvCxnSpPr>
          <p:spPr>
            <a:xfrm rot="10800000">
              <a:off x="3933736" y="2027843"/>
              <a:ext cx="3498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cxnSp>
        <p:sp>
          <p:nvSpPr>
            <p:cNvPr id="42" name="Google Shape;2329;p71">
              <a:extLst>
                <a:ext uri="{FF2B5EF4-FFF2-40B4-BE49-F238E27FC236}">
                  <a16:creationId xmlns:a16="http://schemas.microsoft.com/office/drawing/2014/main" id="{8E0F9A51-290E-B465-E161-52F3FDFB544F}"/>
                </a:ext>
              </a:extLst>
            </p:cNvPr>
            <p:cNvSpPr/>
            <p:nvPr/>
          </p:nvSpPr>
          <p:spPr>
            <a:xfrm rot="-5400000">
              <a:off x="4182460" y="1631675"/>
              <a:ext cx="792300" cy="79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" name="Google Shape;2333;p71">
              <a:extLst>
                <a:ext uri="{FF2B5EF4-FFF2-40B4-BE49-F238E27FC236}">
                  <a16:creationId xmlns:a16="http://schemas.microsoft.com/office/drawing/2014/main" id="{5B2A3359-1568-8702-BC10-F12C54D9CF83}"/>
                </a:ext>
              </a:extLst>
            </p:cNvPr>
            <p:cNvGrpSpPr/>
            <p:nvPr/>
          </p:nvGrpSpPr>
          <p:grpSpPr>
            <a:xfrm rot="5400000">
              <a:off x="4306762" y="2580448"/>
              <a:ext cx="792400" cy="1079415"/>
              <a:chOff x="4913250" y="2014360"/>
              <a:chExt cx="665100" cy="905929"/>
            </a:xfrm>
          </p:grpSpPr>
          <p:cxnSp>
            <p:nvCxnSpPr>
              <p:cNvPr id="54" name="Google Shape;2334;p71">
                <a:extLst>
                  <a:ext uri="{FF2B5EF4-FFF2-40B4-BE49-F238E27FC236}">
                    <a16:creationId xmlns:a16="http://schemas.microsoft.com/office/drawing/2014/main" id="{E0DFE498-D1A6-8805-5BF0-B5433EA71A8F}"/>
                  </a:ext>
                </a:extLst>
              </p:cNvPr>
              <p:cNvCxnSpPr>
                <a:cxnSpLocks/>
              </p:cNvCxnSpPr>
              <p:nvPr/>
            </p:nvCxnSpPr>
            <p:spPr>
              <a:xfrm rot="-5400000">
                <a:off x="5082969" y="2177260"/>
                <a:ext cx="325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cxnSp>
          <p:sp>
            <p:nvSpPr>
              <p:cNvPr id="55" name="Google Shape;2336;p71">
                <a:extLst>
                  <a:ext uri="{FF2B5EF4-FFF2-40B4-BE49-F238E27FC236}">
                    <a16:creationId xmlns:a16="http://schemas.microsoft.com/office/drawing/2014/main" id="{6AE8A15D-A600-5E2C-E9D2-5C55824607E4}"/>
                  </a:ext>
                </a:extLst>
              </p:cNvPr>
              <p:cNvSpPr/>
              <p:nvPr/>
            </p:nvSpPr>
            <p:spPr>
              <a:xfrm>
                <a:off x="4913250" y="2255189"/>
                <a:ext cx="665100" cy="66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" name="Google Shape;2344;p71">
              <a:extLst>
                <a:ext uri="{FF2B5EF4-FFF2-40B4-BE49-F238E27FC236}">
                  <a16:creationId xmlns:a16="http://schemas.microsoft.com/office/drawing/2014/main" id="{6B2CC05A-35B5-1579-3FF6-D4F9DB72F478}"/>
                </a:ext>
              </a:extLst>
            </p:cNvPr>
            <p:cNvSpPr txBox="1"/>
            <p:nvPr/>
          </p:nvSpPr>
          <p:spPr>
            <a:xfrm>
              <a:off x="5363200" y="838000"/>
              <a:ext cx="3780800" cy="5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1200" dirty="0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rPr>
                <a:t>Problem: "A group of people" doesn't specify how many or arrangement</a:t>
              </a:r>
            </a:p>
            <a:p>
              <a:pPr lvl="0"/>
              <a:r>
                <a:rPr lang="en-US" sz="1200" dirty="0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rPr>
                <a:t>   Our Finding: Model defaults to 2-3 people standing</a:t>
              </a:r>
            </a:p>
            <a:p>
              <a:pPr lvl="0"/>
              <a:r>
                <a:rPr lang="en-US" sz="1200" dirty="0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rPr>
                <a:t>   CLIP Score: 0.278 (21% lower than single-object prompts)</a:t>
              </a:r>
              <a:endParaRPr sz="1200" dirty="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7" name="Google Shape;2345;p71">
              <a:extLst>
                <a:ext uri="{FF2B5EF4-FFF2-40B4-BE49-F238E27FC236}">
                  <a16:creationId xmlns:a16="http://schemas.microsoft.com/office/drawing/2014/main" id="{16A97BA2-8BAF-8190-F6BA-BB4F291E9E9F}"/>
                </a:ext>
              </a:extLst>
            </p:cNvPr>
            <p:cNvSpPr txBox="1"/>
            <p:nvPr/>
          </p:nvSpPr>
          <p:spPr>
            <a:xfrm>
              <a:off x="5363196" y="502392"/>
              <a:ext cx="2228298" cy="39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2000" dirty="0">
                  <a:solidFill>
                    <a:schemeClr val="dk1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rPr>
                <a:t>SEMANTIC AMBIGUITY</a:t>
              </a:r>
              <a:endParaRPr sz="2000" dirty="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endParaRPr>
            </a:p>
          </p:txBody>
        </p:sp>
        <p:sp>
          <p:nvSpPr>
            <p:cNvPr id="48" name="Google Shape;2346;p71">
              <a:extLst>
                <a:ext uri="{FF2B5EF4-FFF2-40B4-BE49-F238E27FC236}">
                  <a16:creationId xmlns:a16="http://schemas.microsoft.com/office/drawing/2014/main" id="{D7ACAE61-B912-D4A8-60DC-4E05D478DCCC}"/>
                </a:ext>
              </a:extLst>
            </p:cNvPr>
            <p:cNvSpPr txBox="1"/>
            <p:nvPr/>
          </p:nvSpPr>
          <p:spPr>
            <a:xfrm>
              <a:off x="0" y="1930000"/>
              <a:ext cx="3794125" cy="5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r"/>
              <a:r>
                <a:rPr lang="en-US" sz="1200" dirty="0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rPr>
                <a:t>Problem: Prepositions like "under", "beside", "between" require 3D understanding</a:t>
              </a:r>
            </a:p>
            <a:p>
              <a:pPr lvl="0" algn="r"/>
              <a:r>
                <a:rPr lang="en-US" sz="1200" dirty="0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rPr>
                <a:t>   Our Finding: "picnic under tree" often generates "picnic beside tree"</a:t>
              </a:r>
            </a:p>
            <a:p>
              <a:pPr lvl="0" algn="r"/>
              <a:r>
                <a:rPr lang="en-US" sz="1200" dirty="0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rPr>
                <a:t>   Example: Only 40% correct spatial relationships</a:t>
              </a:r>
              <a:endParaRPr sz="1200" dirty="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2347;p71">
              <a:extLst>
                <a:ext uri="{FF2B5EF4-FFF2-40B4-BE49-F238E27FC236}">
                  <a16:creationId xmlns:a16="http://schemas.microsoft.com/office/drawing/2014/main" id="{78A6876F-3896-BD1D-0D13-251C48D287E2}"/>
                </a:ext>
              </a:extLst>
            </p:cNvPr>
            <p:cNvSpPr txBox="1"/>
            <p:nvPr/>
          </p:nvSpPr>
          <p:spPr>
            <a:xfrm>
              <a:off x="1710388" y="1594392"/>
              <a:ext cx="2083637" cy="39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r"/>
              <a:r>
                <a:rPr lang="en-US" sz="2000" dirty="0">
                  <a:solidFill>
                    <a:schemeClr val="dk1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rPr>
                <a:t>SPATIAL REASONING</a:t>
              </a:r>
              <a:endParaRPr sz="2000" dirty="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endParaRPr>
            </a:p>
          </p:txBody>
        </p:sp>
        <p:sp>
          <p:nvSpPr>
            <p:cNvPr id="50" name="Google Shape;2348;p71">
              <a:extLst>
                <a:ext uri="{FF2B5EF4-FFF2-40B4-BE49-F238E27FC236}">
                  <a16:creationId xmlns:a16="http://schemas.microsoft.com/office/drawing/2014/main" id="{9BEF4B62-CD29-DB6C-C0CC-CD7E70A940C0}"/>
                </a:ext>
              </a:extLst>
            </p:cNvPr>
            <p:cNvSpPr txBox="1"/>
            <p:nvPr/>
          </p:nvSpPr>
          <p:spPr>
            <a:xfrm>
              <a:off x="5363200" y="3022000"/>
              <a:ext cx="3780800" cy="5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1200" dirty="0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rPr>
                <a:t>Problem: Cannot generate exact quantities beyond 2</a:t>
              </a:r>
            </a:p>
            <a:p>
              <a:pPr lvl="0"/>
              <a:r>
                <a:rPr lang="en-US" sz="1200" dirty="0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rPr>
                <a:t>   Our Finding: "three dogs" produces 1-2 dogs, "five people" produces 2-3</a:t>
              </a:r>
            </a:p>
            <a:p>
              <a:pPr lvl="0"/>
              <a:r>
                <a:rPr lang="en-US" sz="1200" dirty="0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rPr>
                <a:t>   Why: Model trained on distributions, not exact counts</a:t>
              </a:r>
              <a:endParaRPr sz="1200" dirty="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51" name="Google Shape;2349;p71">
              <a:extLst>
                <a:ext uri="{FF2B5EF4-FFF2-40B4-BE49-F238E27FC236}">
                  <a16:creationId xmlns:a16="http://schemas.microsoft.com/office/drawing/2014/main" id="{A1932600-AF8C-3A76-443A-E752DE2B722D}"/>
                </a:ext>
              </a:extLst>
            </p:cNvPr>
            <p:cNvSpPr txBox="1"/>
            <p:nvPr/>
          </p:nvSpPr>
          <p:spPr>
            <a:xfrm>
              <a:off x="5363199" y="2626438"/>
              <a:ext cx="2476800" cy="39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2000" dirty="0">
                  <a:solidFill>
                    <a:schemeClr val="dk1"/>
                  </a:solidFill>
                  <a:latin typeface="Barlow Condensed SemiBold"/>
                  <a:ea typeface="Barlow Condensed SemiBold"/>
                  <a:cs typeface="Barlow Condensed SemiBold"/>
                  <a:sym typeface="Barlow Condensed SemiBold"/>
                </a:rPr>
                <a:t>COUNTING LIMITATION</a:t>
              </a:r>
              <a:endParaRPr sz="2000" dirty="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endParaRPr>
            </a:p>
          </p:txBody>
        </p:sp>
      </p:grpSp>
      <p:sp>
        <p:nvSpPr>
          <p:cNvPr id="62" name="Text 4">
            <a:extLst>
              <a:ext uri="{FF2B5EF4-FFF2-40B4-BE49-F238E27FC236}">
                <a16:creationId xmlns:a16="http://schemas.microsoft.com/office/drawing/2014/main" id="{FD36926F-A7F6-1B19-349F-719A1BCA693B}"/>
              </a:ext>
            </a:extLst>
          </p:cNvPr>
          <p:cNvSpPr/>
          <p:nvPr/>
        </p:nvSpPr>
        <p:spPr>
          <a:xfrm>
            <a:off x="3851830" y="1258617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8B4513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C9679F8-B165-3F44-BB10-48FF32D4D84C}"/>
              </a:ext>
            </a:extLst>
          </p:cNvPr>
          <p:cNvSpPr txBox="1"/>
          <p:nvPr/>
        </p:nvSpPr>
        <p:spPr>
          <a:xfrm>
            <a:off x="3940802" y="1345009"/>
            <a:ext cx="576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01</a:t>
            </a:r>
          </a:p>
        </p:txBody>
      </p:sp>
      <p:sp>
        <p:nvSpPr>
          <p:cNvPr id="64" name="Text 9">
            <a:extLst>
              <a:ext uri="{FF2B5EF4-FFF2-40B4-BE49-F238E27FC236}">
                <a16:creationId xmlns:a16="http://schemas.microsoft.com/office/drawing/2014/main" id="{7F750975-8809-CBAF-BFC1-FE5003A1E7C2}"/>
              </a:ext>
            </a:extLst>
          </p:cNvPr>
          <p:cNvSpPr/>
          <p:nvPr/>
        </p:nvSpPr>
        <p:spPr>
          <a:xfrm>
            <a:off x="3868217" y="2351360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5216A3A-8EE2-3269-6B41-5D600BD39BDB}"/>
              </a:ext>
            </a:extLst>
          </p:cNvPr>
          <p:cNvSpPr txBox="1"/>
          <p:nvPr/>
        </p:nvSpPr>
        <p:spPr>
          <a:xfrm>
            <a:off x="3978101" y="2421628"/>
            <a:ext cx="576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02</a:t>
            </a:r>
          </a:p>
        </p:txBody>
      </p:sp>
      <p:sp>
        <p:nvSpPr>
          <p:cNvPr id="66" name="Text 14">
            <a:extLst>
              <a:ext uri="{FF2B5EF4-FFF2-40B4-BE49-F238E27FC236}">
                <a16:creationId xmlns:a16="http://schemas.microsoft.com/office/drawing/2014/main" id="{F261AC12-F2E5-751C-105E-0BCDE901A502}"/>
              </a:ext>
            </a:extLst>
          </p:cNvPr>
          <p:cNvSpPr/>
          <p:nvPr/>
        </p:nvSpPr>
        <p:spPr>
          <a:xfrm>
            <a:off x="3845042" y="3441940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D4A574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E1C310B-8D44-C968-7E24-A9E04BF3EC7C}"/>
              </a:ext>
            </a:extLst>
          </p:cNvPr>
          <p:cNvSpPr txBox="1"/>
          <p:nvPr/>
        </p:nvSpPr>
        <p:spPr>
          <a:xfrm>
            <a:off x="3920687" y="3529048"/>
            <a:ext cx="576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314828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8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228600"/>
            <a:ext cx="4342829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Results &amp; Key Findings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81000" y="1917055"/>
            <a:ext cx="3810000" cy="1435001"/>
          </a:xfrm>
          <a:prstGeom prst="roundRect">
            <a:avLst>
              <a:gd name="adj" fmla="val 5310"/>
            </a:avLst>
          </a:prstGeom>
          <a:solidFill>
            <a:srgbClr val="8B4513"/>
          </a:solidFill>
          <a:ln/>
        </p:spPr>
        <p:txBody>
          <a:bodyPr wrap="square" rtlCol="0" anchor="ctr"/>
          <a:lstStyle/>
          <a:p>
            <a:pPr lvl="0" algn="ctr"/>
            <a:endParaRPr lang="en-US" sz="900" dirty="0">
              <a:solidFill>
                <a:srgbClr val="FFFFFF"/>
              </a:solidFill>
              <a:latin typeface="Arial" panose="020B0604020202020204" pitchFamily="34" charset="0"/>
              <a:ea typeface="Proxima Nova Semibold"/>
              <a:cs typeface="Arial" panose="020B0604020202020204" pitchFamily="34" charset="0"/>
              <a:sym typeface="Proxima Nova Semibold"/>
            </a:endParaRPr>
          </a:p>
          <a:p>
            <a:pPr lvl="0" algn="ctr"/>
            <a:endParaRPr lang="en-US" sz="900" dirty="0">
              <a:solidFill>
                <a:srgbClr val="FFFFFF"/>
              </a:solidFill>
              <a:latin typeface="Arial" panose="020B0604020202020204" pitchFamily="34" charset="0"/>
              <a:ea typeface="Proxima Nova Semibold"/>
              <a:cs typeface="Arial" panose="020B0604020202020204" pitchFamily="34" charset="0"/>
              <a:sym typeface="Proxima Nova Semibold"/>
            </a:endParaRPr>
          </a:p>
          <a:p>
            <a:pPr lvl="0" algn="ctr"/>
            <a:endParaRPr lang="en-US" sz="900" dirty="0">
              <a:solidFill>
                <a:srgbClr val="FFFFFF"/>
              </a:solidFill>
              <a:latin typeface="Arial" panose="020B0604020202020204" pitchFamily="34" charset="0"/>
              <a:ea typeface="Proxima Nova Semibold"/>
              <a:cs typeface="Arial" panose="020B0604020202020204" pitchFamily="34" charset="0"/>
              <a:sym typeface="Proxima Nova Semibold"/>
            </a:endParaRPr>
          </a:p>
          <a:p>
            <a:pPr lvl="0"/>
            <a:r>
              <a:rPr lang="en-US" sz="900" dirty="0">
                <a:solidFill>
                  <a:srgbClr val="FFFFFF"/>
                </a:solidFill>
                <a:latin typeface="Arial" panose="020B0604020202020204" pitchFamily="34" charset="0"/>
                <a:ea typeface="Proxima Nova Semibold"/>
                <a:cs typeface="Arial" panose="020B0604020202020204" pitchFamily="34" charset="0"/>
                <a:sym typeface="Proxima Nova Semibold"/>
              </a:rPr>
              <a:t>         Model         FID            IS </a:t>
            </a:r>
          </a:p>
          <a:p>
            <a:pPr lvl="0"/>
            <a:r>
              <a:rPr lang="en-US" sz="900" dirty="0">
                <a:solidFill>
                  <a:srgbClr val="FFFFFF"/>
                </a:solidFill>
                <a:latin typeface="Arial" panose="020B0604020202020204" pitchFamily="34" charset="0"/>
                <a:ea typeface="Proxima Nova Semibold"/>
                <a:cs typeface="Arial" panose="020B0604020202020204" pitchFamily="34" charset="0"/>
                <a:sym typeface="Proxima Nova Semibold"/>
              </a:rPr>
              <a:t>         M1              404.25      1 </a:t>
            </a:r>
          </a:p>
          <a:p>
            <a:pPr lvl="0"/>
            <a:r>
              <a:rPr lang="en-US" sz="900" dirty="0">
                <a:solidFill>
                  <a:srgbClr val="FFFFFF"/>
                </a:solidFill>
                <a:latin typeface="Arial" panose="020B0604020202020204" pitchFamily="34" charset="0"/>
                <a:ea typeface="Proxima Nova Semibold"/>
                <a:cs typeface="Arial" panose="020B0604020202020204" pitchFamily="34" charset="0"/>
                <a:sym typeface="Proxima Nova Semibold"/>
              </a:rPr>
              <a:t>         M2             362.79       1.3</a:t>
            </a:r>
          </a:p>
        </p:txBody>
      </p:sp>
      <p:sp>
        <p:nvSpPr>
          <p:cNvPr id="5" name="Text 3"/>
          <p:cNvSpPr/>
          <p:nvPr/>
        </p:nvSpPr>
        <p:spPr>
          <a:xfrm>
            <a:off x="514350" y="2050405"/>
            <a:ext cx="1816799" cy="158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spcAft>
                <a:spcPts val="750"/>
              </a:spcAft>
              <a:buNone/>
            </a:pPr>
            <a:r>
              <a:rPr lang="en-US" sz="1125" b="1" dirty="0">
                <a:solidFill>
                  <a:srgbClr val="FFF8E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Performance Metrics</a:t>
            </a:r>
            <a:endParaRPr lang="en-US" sz="1125" dirty="0"/>
          </a:p>
        </p:txBody>
      </p:sp>
      <p:sp>
        <p:nvSpPr>
          <p:cNvPr id="6" name="Text 4"/>
          <p:cNvSpPr/>
          <p:nvPr/>
        </p:nvSpPr>
        <p:spPr>
          <a:xfrm>
            <a:off x="533400" y="2287711"/>
            <a:ext cx="361416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750"/>
              </a:spcBef>
              <a:buNone/>
            </a:pPr>
            <a:r>
              <a:rPr lang="en-US" sz="750" b="1" dirty="0">
                <a:solidFill>
                  <a:srgbClr val="FFF8E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Key: 10.3</a:t>
            </a:r>
            <a:r>
              <a:rPr lang="en-US" sz="750" b="1">
                <a:solidFill>
                  <a:srgbClr val="FFF8E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%  </a:t>
            </a:r>
            <a:r>
              <a:rPr lang="en-US" sz="750" b="1" dirty="0">
                <a:solidFill>
                  <a:srgbClr val="FFF8E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improvement ⭐</a:t>
            </a:r>
            <a:endParaRPr lang="en-US" sz="750" dirty="0"/>
          </a:p>
        </p:txBody>
      </p:sp>
      <p:sp>
        <p:nvSpPr>
          <p:cNvPr id="7" name="Text 5"/>
          <p:cNvSpPr/>
          <p:nvPr/>
        </p:nvSpPr>
        <p:spPr>
          <a:xfrm>
            <a:off x="381000" y="3428256"/>
            <a:ext cx="3810000" cy="845790"/>
          </a:xfrm>
          <a:prstGeom prst="roundRect">
            <a:avLst>
              <a:gd name="adj" fmla="val 9009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400050" y="3428256"/>
            <a:ext cx="0" cy="845790"/>
          </a:xfrm>
          <a:prstGeom prst="line">
            <a:avLst/>
          </a:prstGeom>
          <a:noFill/>
          <a:ln w="38100">
            <a:solidFill>
              <a:srgbClr val="CD853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33400" y="3542556"/>
            <a:ext cx="361416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450"/>
              </a:spcAft>
              <a:buNone/>
            </a:pPr>
            <a:r>
              <a:rPr lang="en-US" sz="900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Optimal Configuration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533400" y="3759696"/>
            <a:ext cx="3614166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 Guidance: 7.5 (classifier-free)</a:t>
            </a:r>
            <a:endParaRPr lang="en-US" sz="750" dirty="0"/>
          </a:p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✓ Steps: 50 (PNDM scheduler)</a:t>
            </a:r>
            <a:endParaRPr lang="en-US" sz="750" dirty="0"/>
          </a:p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✓ Resolution: 512×512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4362450" y="1444526"/>
            <a:ext cx="4400550" cy="874068"/>
          </a:xfrm>
          <a:prstGeom prst="roundRect">
            <a:avLst>
              <a:gd name="adj" fmla="val 8718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4381500" y="1444526"/>
            <a:ext cx="0" cy="874068"/>
          </a:xfrm>
          <a:prstGeom prst="line">
            <a:avLst/>
          </a:prstGeom>
          <a:noFill/>
          <a:ln w="38100">
            <a:solidFill>
              <a:srgbClr val="8B451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4505325" y="1549301"/>
            <a:ext cx="423595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Findings</a:t>
            </a:r>
            <a:endParaRPr lang="en-US" sz="825" dirty="0"/>
          </a:p>
        </p:txBody>
      </p:sp>
      <p:sp>
        <p:nvSpPr>
          <p:cNvPr id="14" name="Text 12"/>
          <p:cNvSpPr/>
          <p:nvPr/>
        </p:nvSpPr>
        <p:spPr>
          <a:xfrm>
            <a:off x="4505325" y="1733996"/>
            <a:ext cx="4235958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Optimal: Guidance 7.5, 50 steps</a:t>
            </a:r>
            <a:endParaRPr lang="en-US" sz="675" dirty="0"/>
          </a:p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M2 improved 39% over M1 (IS: 1 → 1.3)</a:t>
            </a:r>
            <a:endParaRPr lang="en-US" sz="675" dirty="0"/>
          </a:p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Fails: Counting &gt;2, spatial relations</a:t>
            </a:r>
            <a:endParaRPr lang="en-US" sz="675" dirty="0"/>
          </a:p>
        </p:txBody>
      </p:sp>
      <p:sp>
        <p:nvSpPr>
          <p:cNvPr id="15" name="Text 13"/>
          <p:cNvSpPr/>
          <p:nvPr/>
        </p:nvSpPr>
        <p:spPr>
          <a:xfrm>
            <a:off x="4362450" y="2413843"/>
            <a:ext cx="4400550" cy="874068"/>
          </a:xfrm>
          <a:prstGeom prst="roundRect">
            <a:avLst>
              <a:gd name="adj" fmla="val 8718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381500" y="2413843"/>
            <a:ext cx="0" cy="874068"/>
          </a:xfrm>
          <a:prstGeom prst="line">
            <a:avLst/>
          </a:prstGeom>
          <a:noFill/>
          <a:ln w="38100">
            <a:solidFill>
              <a:srgbClr val="CD853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4505325" y="2518618"/>
            <a:ext cx="423595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M2 Advantages</a:t>
            </a:r>
            <a:endParaRPr lang="en-US" sz="825" dirty="0"/>
          </a:p>
        </p:txBody>
      </p:sp>
      <p:sp>
        <p:nvSpPr>
          <p:cNvPr id="18" name="Text 16"/>
          <p:cNvSpPr/>
          <p:nvPr/>
        </p:nvSpPr>
        <p:spPr>
          <a:xfrm>
            <a:off x="4505325" y="2703314"/>
            <a:ext cx="4235958" cy="479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 39% better quality (IS)</a:t>
            </a:r>
            <a:endParaRPr lang="en-US" sz="675" dirty="0"/>
          </a:p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✓ Optimized parameters</a:t>
            </a:r>
            <a:endParaRPr lang="en-US" sz="675" dirty="0"/>
          </a:p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✓ Systematic testing (3 guidance scales)</a:t>
            </a:r>
            <a:endParaRPr lang="en-US" sz="675" dirty="0"/>
          </a:p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✓ Better documented</a:t>
            </a:r>
            <a:endParaRPr lang="en-US" sz="675" dirty="0"/>
          </a:p>
        </p:txBody>
      </p:sp>
      <p:sp>
        <p:nvSpPr>
          <p:cNvPr id="19" name="Text 17"/>
          <p:cNvSpPr/>
          <p:nvPr/>
        </p:nvSpPr>
        <p:spPr>
          <a:xfrm>
            <a:off x="4362450" y="3383161"/>
            <a:ext cx="4400550" cy="754112"/>
          </a:xfrm>
          <a:prstGeom prst="roundRect">
            <a:avLst>
              <a:gd name="adj" fmla="val 10105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381500" y="3383161"/>
            <a:ext cx="0" cy="754112"/>
          </a:xfrm>
          <a:prstGeom prst="line">
            <a:avLst/>
          </a:prstGeom>
          <a:noFill/>
          <a:ln w="38100">
            <a:solidFill>
              <a:srgbClr val="D4A57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4505325" y="3487936"/>
            <a:ext cx="423595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Insights</a:t>
            </a:r>
            <a:endParaRPr lang="en-US" sz="825" dirty="0"/>
          </a:p>
        </p:txBody>
      </p:sp>
      <p:sp>
        <p:nvSpPr>
          <p:cNvPr id="22" name="Text 20"/>
          <p:cNvSpPr/>
          <p:nvPr/>
        </p:nvSpPr>
        <p:spPr>
          <a:xfrm>
            <a:off x="4505325" y="3672632"/>
            <a:ext cx="4235958" cy="359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 Strong alignment </a:t>
            </a:r>
          </a:p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 Photorealistic for simple prompts</a:t>
            </a:r>
            <a:endParaRPr lang="en-US" sz="675" dirty="0"/>
          </a:p>
          <a:p>
            <a:pPr>
              <a:lnSpc>
                <a:spcPts val="945"/>
              </a:lnSpc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✗ Struggles: counting, spatial relations, </a:t>
            </a:r>
            <a:r>
              <a:rPr lang="en-US" sz="8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Prompt complexity impacts quality</a:t>
            </a:r>
            <a:endParaRPr lang="en-US" sz="675" dirty="0"/>
          </a:p>
        </p:txBody>
      </p:sp>
      <p:sp>
        <p:nvSpPr>
          <p:cNvPr id="23" name="Text 21"/>
          <p:cNvSpPr/>
          <p:nvPr/>
        </p:nvSpPr>
        <p:spPr>
          <a:xfrm>
            <a:off x="4362450" y="4232523"/>
            <a:ext cx="4400550" cy="514201"/>
          </a:xfrm>
          <a:prstGeom prst="roundRect">
            <a:avLst>
              <a:gd name="adj" fmla="val 14819"/>
            </a:avLst>
          </a:prstGeom>
          <a:solidFill>
            <a:srgbClr val="F5EDD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381500" y="4232523"/>
            <a:ext cx="0" cy="514201"/>
          </a:xfrm>
          <a:prstGeom prst="line">
            <a:avLst/>
          </a:prstGeom>
          <a:noFill/>
          <a:ln w="38100">
            <a:solidFill>
              <a:srgbClr val="A0826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4505325" y="4337298"/>
            <a:ext cx="423595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8B4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Runtime</a:t>
            </a:r>
            <a:endParaRPr lang="en-US" sz="825" dirty="0"/>
          </a:p>
        </p:txBody>
      </p:sp>
      <p:sp>
        <p:nvSpPr>
          <p:cNvPr id="26" name="Text 24"/>
          <p:cNvSpPr/>
          <p:nvPr/>
        </p:nvSpPr>
        <p:spPr>
          <a:xfrm>
            <a:off x="4505325" y="4521994"/>
            <a:ext cx="423595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2C24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11 sec/image (T4 GPU) • Total: 110 images in 20 min</a:t>
            </a:r>
            <a:endParaRPr lang="en-US" sz="675" dirty="0"/>
          </a:p>
        </p:txBody>
      </p:sp>
      <p:sp>
        <p:nvSpPr>
          <p:cNvPr id="27" name="Text 25"/>
          <p:cNvSpPr/>
          <p:nvPr/>
        </p:nvSpPr>
        <p:spPr>
          <a:xfrm>
            <a:off x="381000" y="4781550"/>
            <a:ext cx="854964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B5D4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FID: Fréchet Inception Distance • IS: Inception Score • CLIP: Contrastive Language-Image Pre-training</a:t>
            </a:r>
            <a:endParaRPr lang="en-US" sz="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AAF3E6-6FC9-BFC2-07FB-E938FB4FE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8a309e39.png">
            <a:extLst>
              <a:ext uri="{FF2B5EF4-FFF2-40B4-BE49-F238E27FC236}">
                <a16:creationId xmlns:a16="http://schemas.microsoft.com/office/drawing/2014/main" id="{F73891ED-CE77-2EBD-81F6-0989E1D12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5250" cy="51435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F2AF85B-C733-1F7D-C6EA-87A014C2830E}"/>
              </a:ext>
            </a:extLst>
          </p:cNvPr>
          <p:cNvSpPr/>
          <p:nvPr/>
        </p:nvSpPr>
        <p:spPr>
          <a:xfrm>
            <a:off x="1300829" y="2061057"/>
            <a:ext cx="6732842" cy="1340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280"/>
              </a:lnSpc>
              <a:spcAft>
                <a:spcPts val="900"/>
              </a:spcAft>
              <a:buNone/>
            </a:pPr>
            <a:endParaRPr lang="en-US" sz="4800" dirty="0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0C2BA145-5FA9-DE21-A381-3D8186A9A57B}"/>
              </a:ext>
            </a:extLst>
          </p:cNvPr>
          <p:cNvSpPr/>
          <p:nvPr/>
        </p:nvSpPr>
        <p:spPr>
          <a:xfrm>
            <a:off x="381000" y="228600"/>
            <a:ext cx="4342829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spcAft>
                <a:spcPts val="600"/>
              </a:spcAft>
              <a:buNone/>
            </a:pPr>
            <a:r>
              <a:rPr lang="en-US" sz="3000" b="1" dirty="0">
                <a:solidFill>
                  <a:srgbClr val="8B4513"/>
                </a:solidFill>
                <a:latin typeface="Arial" pitchFamily="34" charset="0"/>
                <a:cs typeface="Arial" pitchFamily="34" charset="-120"/>
              </a:rPr>
              <a:t>Outputs</a:t>
            </a:r>
            <a:endParaRPr lang="en-US" sz="300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5E88CED6-C72A-BB83-F76E-62C80D675237}"/>
              </a:ext>
            </a:extLst>
          </p:cNvPr>
          <p:cNvSpPr/>
          <p:nvPr/>
        </p:nvSpPr>
        <p:spPr>
          <a:xfrm>
            <a:off x="381000" y="685800"/>
            <a:ext cx="762000" cy="38100"/>
          </a:xfrm>
          <a:prstGeom prst="rect">
            <a:avLst/>
          </a:prstGeom>
          <a:solidFill>
            <a:srgbClr val="CD853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E2DFE7-6218-83B0-7DFF-68DD95319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036" y="933221"/>
            <a:ext cx="2895600" cy="294640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9" name="Picture 8" descr="A dog sitting in the snow&#10;&#10;AI-generated content may be incorrect.">
            <a:extLst>
              <a:ext uri="{FF2B5EF4-FFF2-40B4-BE49-F238E27FC236}">
                <a16:creationId xmlns:a16="http://schemas.microsoft.com/office/drawing/2014/main" id="{F42B170A-B91C-9C35-9532-2AFF18B729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829" y="899768"/>
            <a:ext cx="2895600" cy="306427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89411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139</TotalTime>
  <Words>787</Words>
  <Application>Microsoft Office PowerPoint</Application>
  <PresentationFormat>On-screen Show (16:9)</PresentationFormat>
  <Paragraphs>126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Arvo</vt:lpstr>
      <vt:lpstr>Bahnschrift SemiLight</vt:lpstr>
      <vt:lpstr>Barlow Condensed SemiBold</vt:lpstr>
      <vt:lpstr>Proxima Nova Semibold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Generating Images from Text Descriptions</dc:title>
  <dc:subject>PptxGenJS Presentation</dc:subject>
  <dc:creator>IE 7615 Project Team</dc:creator>
  <cp:lastModifiedBy>E Lochan</cp:lastModifiedBy>
  <cp:revision>5</cp:revision>
  <dcterms:created xsi:type="dcterms:W3CDTF">2025-12-05T06:48:18Z</dcterms:created>
  <dcterms:modified xsi:type="dcterms:W3CDTF">2025-12-11T18:56:55Z</dcterms:modified>
</cp:coreProperties>
</file>